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6" r:id="rId4"/>
    <p:sldId id="287" r:id="rId5"/>
    <p:sldId id="289" r:id="rId6"/>
    <p:sldId id="291" r:id="rId7"/>
    <p:sldId id="294" r:id="rId8"/>
    <p:sldId id="295" r:id="rId9"/>
    <p:sldId id="304" r:id="rId10"/>
    <p:sldId id="305" r:id="rId11"/>
    <p:sldId id="307" r:id="rId12"/>
    <p:sldId id="308" r:id="rId13"/>
    <p:sldId id="311" r:id="rId14"/>
    <p:sldId id="306" r:id="rId15"/>
    <p:sldId id="309" r:id="rId16"/>
    <p:sldId id="310" r:id="rId17"/>
    <p:sldId id="266" r:id="rId18"/>
    <p:sldId id="281" r:id="rId19"/>
    <p:sldId id="292" r:id="rId20"/>
    <p:sldId id="293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265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2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5/08/2018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5/08/2018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5/08/2018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5/08/2018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5/08/2018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5/08/2018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5/08/2018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5/08/2018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TGcdDL_A1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cKEOa1ob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BpRBpyxL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https://lh3.googleusercontent.com/PvEXNQK7Is4EMjaa93p6OTziTaKns43rFMAQZc0Jnu2au6q7gFLSQjAuA5X-IGsDS19iyWsXffJUaI3atWzwhQgyHDtNKOabCowwQnlGQyqrMXtrNMki2uagLoIB5ZO5h1WCt8RxJoqRRN4ktZbj0zef38CVK6jTY4VPi4HiY_CRmuyPyeTscwiDBUVx3jBckpkAWcSyzpD5Assv3VooRLj4eGivvhwVnuH07iUrYV79qwudHggMl1un5yZQ5zwZRp9JThFPhKgGKjXcyogh8gxkSXV53FZ1MB9fbwxXhYknD6x-R5KbLlApoGv4ql_siAI-Zd2Ob8Mqts_HIc_gFxcLpyDdPVoan3Vlhc742KAYW4ev--oQfpJ1JasKZ5Onisr0E3ky7uEDMU6sU79NOA-WuKDGTaooJXbcw1JWvYcAhnVwgu9u3as1rcn2Hmr_fbj3dScy2oddRIlKUIWjtv_Xh2q_43N0b4REVtg5o3TLQbpfI8pGSIN51kYCtLn3-aqHdvoInTaAyW-KgJ1sKNFJjmBj5Bil82Vkmsb0LA9LNwj7hl4q-di5AVn5uIMZ2RwwH5jDhqWbMqjZRLH2YDTZnIBTzAiJnrhI6KX5=w958-h718-no">
            <a:extLst>
              <a:ext uri="{FF2B5EF4-FFF2-40B4-BE49-F238E27FC236}">
                <a16:creationId xmlns:a16="http://schemas.microsoft.com/office/drawing/2014/main" id="{91E6D6FF-9A58-4920-8E1D-8BA1424D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1404963"/>
            <a:ext cx="3639128" cy="27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CF3467-354F-4EE1-A7C6-BD133ABE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75" y="1381719"/>
            <a:ext cx="3793211" cy="4681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2CF4B-5EAC-42E8-9EA7-575E628D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27" y="1404963"/>
            <a:ext cx="4001548" cy="4861693"/>
          </a:xfrm>
          <a:prstGeom prst="rect">
            <a:avLst/>
          </a:prstGeom>
        </p:spPr>
      </p:pic>
      <p:pic>
        <p:nvPicPr>
          <p:cNvPr id="2052" name="Picture 4" descr="La imagen puede contener: 5 personas, incluido Christian Urcuqui, personas sonriendo, personas de pie e interior">
            <a:extLst>
              <a:ext uri="{FF2B5EF4-FFF2-40B4-BE49-F238E27FC236}">
                <a16:creationId xmlns:a16="http://schemas.microsoft.com/office/drawing/2014/main" id="{455DFA65-7081-4BB7-A19E-E0A0806D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155284"/>
            <a:ext cx="3639127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3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0E235073-3CF2-4AF8-BBEA-757F9E539A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4331" y="2278398"/>
            <a:ext cx="6105786" cy="3434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16131-95C4-4D4A-95E7-16C94DB6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0D9C4F3-3BBF-487E-B8DE-951FB1F37C35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9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E1C5E55-F1AE-4AAF-9A43-F5EB772993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1547" y="2055303"/>
            <a:ext cx="7403983" cy="4164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B0CB-614F-450A-994E-225F4758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38EF0B-E5B1-4D2D-9CF7-C77800F4D712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DE52E-A590-48EA-80CE-D890448CF3DD}"/>
              </a:ext>
            </a:extLst>
          </p:cNvPr>
          <p:cNvSpPr/>
          <p:nvPr/>
        </p:nvSpPr>
        <p:spPr>
          <a:xfrm>
            <a:off x="3577586" y="3244334"/>
            <a:ext cx="503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Red Colombiana de Investigación en Ciberseguridad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EADAE-DC3F-4124-995B-7E508E01137B}"/>
              </a:ext>
            </a:extLst>
          </p:cNvPr>
          <p:cNvSpPr/>
          <p:nvPr/>
        </p:nvSpPr>
        <p:spPr>
          <a:xfrm>
            <a:off x="852943" y="2798058"/>
            <a:ext cx="33786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Red Colombiana de Investigación en Ciberseguridad (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RedCiC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449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BEF9-D75E-4796-BCA1-A8420CBB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30097-5BF7-4579-B24B-4DF84865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5" name="Picture 4" descr="La imagen puede contener: texto">
            <a:extLst>
              <a:ext uri="{FF2B5EF4-FFF2-40B4-BE49-F238E27FC236}">
                <a16:creationId xmlns:a16="http://schemas.microsoft.com/office/drawing/2014/main" id="{39B9F8AB-9ABF-4386-9D4D-4AACD6E2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901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18F6E1-8C08-4E87-84E7-DEDE6879494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Investigación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9A697C-3504-48FF-9864-66FDDE5982D4}"/>
              </a:ext>
            </a:extLst>
          </p:cNvPr>
          <p:cNvSpPr/>
          <p:nvPr/>
        </p:nvSpPr>
        <p:spPr>
          <a:xfrm>
            <a:off x="4526285" y="3809599"/>
            <a:ext cx="2114025" cy="427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194" name="Picture 2" descr="Resultado de imagen para i2t icesi">
            <a:extLst>
              <a:ext uri="{FF2B5EF4-FFF2-40B4-BE49-F238E27FC236}">
                <a16:creationId xmlns:a16="http://schemas.microsoft.com/office/drawing/2014/main" id="{8C1AB5F2-F118-464A-A703-9B208097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2" y="3168563"/>
            <a:ext cx="4746625" cy="15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2366-2F0C-4BEB-837D-245EA27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23E05-9D13-410A-B796-8613997E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pic>
        <p:nvPicPr>
          <p:cNvPr id="3074" name="Picture 2" descr="No hay texto alternativo automÃ¡tico disponible.">
            <a:extLst>
              <a:ext uri="{FF2B5EF4-FFF2-40B4-BE49-F238E27FC236}">
                <a16:creationId xmlns:a16="http://schemas.microsoft.com/office/drawing/2014/main" id="{FE5E609B-8DF1-4661-931C-FB24E30E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806825"/>
            <a:ext cx="3581400" cy="26860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hay texto alternativo automÃ¡tico disponible.">
            <a:extLst>
              <a:ext uri="{FF2B5EF4-FFF2-40B4-BE49-F238E27FC236}">
                <a16:creationId xmlns:a16="http://schemas.microsoft.com/office/drawing/2014/main" id="{57E408EB-5939-4014-8963-095D38D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2" y="4211349"/>
            <a:ext cx="3103418" cy="232756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 imagen puede contener: personas sentadas">
            <a:extLst>
              <a:ext uri="{FF2B5EF4-FFF2-40B4-BE49-F238E27FC236}">
                <a16:creationId xmlns:a16="http://schemas.microsoft.com/office/drawing/2014/main" id="{2CA0E7A2-1612-4B73-897B-315FE8DE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34" y="457488"/>
            <a:ext cx="2414155" cy="321887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hay texto alternativo automÃ¡tico disponible.">
            <a:extLst>
              <a:ext uri="{FF2B5EF4-FFF2-40B4-BE49-F238E27FC236}">
                <a16:creationId xmlns:a16="http://schemas.microsoft.com/office/drawing/2014/main" id="{7A3B1FEF-C2C2-46D8-B137-2EB8FC7C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0" y="1251744"/>
            <a:ext cx="5024580" cy="28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5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8A0DD-30EF-4F8C-9528-72C736D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BE981E7C-C9B4-4636-A35D-0DBB4C29C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2" descr="Resultado de imagen para defcon ctf">
            <a:extLst>
              <a:ext uri="{FF2B5EF4-FFF2-40B4-BE49-F238E27FC236}">
                <a16:creationId xmlns:a16="http://schemas.microsoft.com/office/drawing/2014/main" id="{AA1483B1-7BBE-4CF4-9E7F-67419B2D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defcon ctf">
            <a:extLst>
              <a:ext uri="{FF2B5EF4-FFF2-40B4-BE49-F238E27FC236}">
                <a16:creationId xmlns:a16="http://schemas.microsoft.com/office/drawing/2014/main" id="{973199E9-B072-4448-B274-2707471F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A86FD-CE83-4A2A-B082-C7E5397D301A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9D669-B957-4E1B-8C13-2CBC2AA8B78B}"/>
              </a:ext>
            </a:extLst>
          </p:cNvPr>
          <p:cNvSpPr txBox="1"/>
          <p:nvPr/>
        </p:nvSpPr>
        <p:spPr>
          <a:xfrm>
            <a:off x="6798522" y="2032089"/>
            <a:ext cx="54220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Ingeniera Social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Python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- Encriptación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Blockchain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Preparación CTF – Esteganografía (2 semanas)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Dispositivos para hacking. (2 semanas)</a:t>
            </a: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A59C-7D41-477F-BA9D-E9F4ED6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8FD1-50EA-4D75-8DA8-906AE78D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F4489-FEA3-4310-B792-8E253FEB64CB}"/>
              </a:ext>
            </a:extLst>
          </p:cNvPr>
          <p:cNvSpPr txBox="1"/>
          <p:nvPr/>
        </p:nvSpPr>
        <p:spPr>
          <a:xfrm>
            <a:off x="1538877" y="2364101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7AB71D15-95FB-466A-B8FC-ED438A313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21" y="4479721"/>
            <a:ext cx="2222304" cy="2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cybersecurity research">
            <a:extLst>
              <a:ext uri="{FF2B5EF4-FFF2-40B4-BE49-F238E27FC236}">
                <a16:creationId xmlns:a16="http://schemas.microsoft.com/office/drawing/2014/main" id="{70BF4A09-991E-4FAE-938C-DA6DB4EFB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7" y="3225875"/>
            <a:ext cx="2765015" cy="16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DFBEC5-B397-4DA8-AE07-870867F0F03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b="1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405CE-AB59-4D3C-8797-D9EBA96C303B}"/>
              </a:ext>
            </a:extLst>
          </p:cNvPr>
          <p:cNvSpPr txBox="1"/>
          <p:nvPr/>
        </p:nvSpPr>
        <p:spPr>
          <a:xfrm>
            <a:off x="6798522" y="2032089"/>
            <a:ext cx="54220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malware en dispositivos Android.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páginas web maliciosas.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Detección de ciberataques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Seguridad para la inteligencia artificial (Adversarial Machine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Learning</a:t>
            </a: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Controles de seguridad para </a:t>
            </a:r>
            <a:r>
              <a:rPr lang="es-CO" sz="25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Defacement</a:t>
            </a: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s-CO" sz="25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2126"/>
            <a:ext cx="6868886" cy="37827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D6AA-B1D0-45E1-8D5D-C3001F3B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:a16="http://schemas.microsoft.com/office/drawing/2014/main" id="{5B17837C-A89C-4114-932E-29C77C8D643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9350" y="0"/>
            <a:ext cx="8992998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F62AB-0ADF-40B2-A8E6-502170B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42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6" y="2061935"/>
            <a:ext cx="3265715" cy="429441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1418504"/>
            <a:ext cx="2873829" cy="5120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55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Professional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Líder de investigación y desarrollo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Ciberseguridad y ciencia de datos aplicada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ccurcuqui@icesi.edu.co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kali linu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4" y="2084832"/>
            <a:ext cx="6047232" cy="340156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45" y="2710844"/>
            <a:ext cx="3436885" cy="21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¿Qué es un hacker?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971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  <p:pic>
        <p:nvPicPr>
          <p:cNvPr id="1026" name="Picture 2" descr="Resultado de imagen para types of hack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1" y="2025968"/>
            <a:ext cx="8173298" cy="3488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6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23</a:t>
            </a:fld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Disfruta de investigar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Entusiasta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Perseverante </a:t>
            </a:r>
          </a:p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Paciente</a:t>
            </a:r>
          </a:p>
          <a:p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hacker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" y="1831817"/>
            <a:ext cx="5258453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24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¿Antivirus …</a:t>
            </a:r>
          </a:p>
          <a:p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38200" y="2800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Antimalware?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99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25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170" name="Picture 2" descr="Resultado de imagen para malwar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1533525"/>
            <a:ext cx="9174244" cy="42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6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26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2032000" y="2167462"/>
          <a:ext cx="8128000" cy="326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8517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2733421"/>
                    </a:ext>
                  </a:extLst>
                </a:gridCol>
              </a:tblGrid>
              <a:tr h="1464206"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Virus</a:t>
                      </a:r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Worm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19221"/>
                  </a:ext>
                </a:extLst>
              </a:tr>
              <a:tr h="14642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Rootkit</a:t>
                      </a:r>
                      <a:endParaRPr lang="es-CO" sz="2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Trojan</a:t>
                      </a: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 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Dialer</a:t>
                      </a:r>
                      <a:endParaRPr lang="es-CO" sz="28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Spyware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Keylogger</a:t>
                      </a:r>
                      <a:endParaRPr lang="es-CO" sz="2800" dirty="0"/>
                    </a:p>
                    <a:p>
                      <a:pPr algn="ctr"/>
                      <a:endParaRPr lang="es-CO" sz="2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67380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2816791" y="5662336"/>
            <a:ext cx="2805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require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host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76844" y="5662335"/>
            <a:ext cx="34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They</a:t>
            </a:r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run 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independently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 rot="16200000">
            <a:off x="-129614" y="4305743"/>
            <a:ext cx="2152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Non-</a:t>
            </a:r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124348" y="2484683"/>
            <a:ext cx="1797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Self-Spreading</a:t>
            </a:r>
            <a:endParaRPr lang="es-CO" sz="2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6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27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3466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¿100% de seguridad?</a:t>
            </a:r>
          </a:p>
          <a:p>
            <a:endParaRPr lang="es-CO" dirty="0"/>
          </a:p>
        </p:txBody>
      </p:sp>
      <p:pic>
        <p:nvPicPr>
          <p:cNvPr id="9218" name="Picture 2" descr="Resultado de imagen para nos destruiran a tod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04" y="3933967"/>
            <a:ext cx="4838096" cy="272142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5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78D820-7ABC-4140-B424-90234DD9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4109DF-9159-4B16-8F83-18FE5FCE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1" y="930480"/>
            <a:ext cx="8319689" cy="4159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50A63-2B15-488B-857B-291D99D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00" y="5090324"/>
            <a:ext cx="8308299" cy="164796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E8E0CC2-5711-42C4-A558-C5D53A4C4367}"/>
              </a:ext>
            </a:extLst>
          </p:cNvPr>
          <p:cNvCxnSpPr/>
          <p:nvPr/>
        </p:nvCxnSpPr>
        <p:spPr>
          <a:xfrm>
            <a:off x="422449" y="6266576"/>
            <a:ext cx="140935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991035A-B62E-4476-BBC4-E635845489B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Oportunidad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3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pic>
        <p:nvPicPr>
          <p:cNvPr id="1026" name="Picture 2" descr="La imagen puede contener: 5 personas, interi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3807585"/>
            <a:ext cx="5154793" cy="291389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3 personas, personas sentadas, pantalla e in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817122"/>
            <a:ext cx="5154793" cy="291567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74" y="817122"/>
            <a:ext cx="4336339" cy="56667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36952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0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2050" name="Picture 2" descr="La imagen puede contener: una o varias personas y multit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4" y="2063114"/>
            <a:ext cx="5491580" cy="41186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2" name="Picture 4" descr="La imagen puede contener: te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13" y="1202655"/>
            <a:ext cx="3825521" cy="49791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7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3074" name="Picture 2" descr="https://scontent.fclo3-1.fna.fbcdn.net/v/t1.0-9/23319369_1609984682356914_1840356274311229552_n.png?oh=b2a9f4dcceb1de8376a8f27d7a74efdd&amp;oe=5AE66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04" y="1023430"/>
            <a:ext cx="3999690" cy="53329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5" y="1541125"/>
            <a:ext cx="5799323" cy="43494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19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1026" name="Picture 2" descr="Resultado de imagen para defcon ct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" y="3552691"/>
            <a:ext cx="2936603" cy="1603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efcon ct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1" y="3552691"/>
            <a:ext cx="3688901" cy="24568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Líneas de trabajo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410EC-B48F-4C66-989B-B8ABC9DC7210}"/>
              </a:ext>
            </a:extLst>
          </p:cNvPr>
          <p:cNvSpPr txBox="1"/>
          <p:nvPr/>
        </p:nvSpPr>
        <p:spPr>
          <a:xfrm>
            <a:off x="1340241" y="2354864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Competencias de ciberseguridad</a:t>
            </a:r>
          </a:p>
        </p:txBody>
      </p:sp>
      <p:pic>
        <p:nvPicPr>
          <p:cNvPr id="3" name="Picture 2" descr="Resultado de imagen para cybersecurity research">
            <a:extLst>
              <a:ext uri="{FF2B5EF4-FFF2-40B4-BE49-F238E27FC236}">
                <a16:creationId xmlns:a16="http://schemas.microsoft.com/office/drawing/2014/main" id="{855A53E1-9C07-4982-B2C2-2C5A4F76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78" y="3429000"/>
            <a:ext cx="3761182" cy="217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EF85-3279-4FBB-B66D-030A44BE7D6B}"/>
              </a:ext>
            </a:extLst>
          </p:cNvPr>
          <p:cNvSpPr txBox="1"/>
          <p:nvPr/>
        </p:nvSpPr>
        <p:spPr>
          <a:xfrm>
            <a:off x="7244324" y="2354864"/>
            <a:ext cx="3761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latin typeface="Berlin Sans FB" panose="020E0602020502020306" pitchFamily="34" charset="0"/>
              </a:rPr>
              <a:t>Semillero de investigación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10368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n para ekopa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31987"/>
            <a:ext cx="3949700" cy="39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efc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547937"/>
            <a:ext cx="60483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8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A22D-597A-4FEC-808A-88C4F723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FCD8E-B232-4FAC-941D-53E25203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2269-43AF-49EA-93F8-9EC067FE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26" y="2279074"/>
            <a:ext cx="3521213" cy="35212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78A362-6403-46D0-AB78-BC92F1D1CF86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Capture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the</a:t>
            </a:r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s-CO" sz="54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Flags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3B58-E4D8-4D78-B612-345BB4BC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2" y="2279074"/>
            <a:ext cx="4592577" cy="34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267</Words>
  <Application>Microsoft Office PowerPoint</Application>
  <PresentationFormat>Panorámica</PresentationFormat>
  <Paragraphs>102</Paragraphs>
  <Slides>28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Berlin Sans FB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Líneas de trabajo</vt:lpstr>
      <vt:lpstr>Presentación de PowerPoint</vt:lpstr>
      <vt:lpstr>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58</cp:revision>
  <dcterms:created xsi:type="dcterms:W3CDTF">2017-09-04T21:29:19Z</dcterms:created>
  <dcterms:modified xsi:type="dcterms:W3CDTF">2018-08-05T16:12:15Z</dcterms:modified>
</cp:coreProperties>
</file>